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70" r:id="rId4"/>
    <p:sldId id="259" r:id="rId5"/>
    <p:sldId id="260" r:id="rId6"/>
    <p:sldId id="261" r:id="rId7"/>
    <p:sldId id="271" r:id="rId8"/>
    <p:sldId id="269" r:id="rId9"/>
    <p:sldId id="263" r:id="rId10"/>
    <p:sldId id="262" r:id="rId11"/>
    <p:sldId id="264" r:id="rId12"/>
    <p:sldId id="265" r:id="rId13"/>
    <p:sldId id="272" r:id="rId14"/>
    <p:sldId id="266" r:id="rId15"/>
    <p:sldId id="267" r:id="rId16"/>
    <p:sldId id="268" r:id="rId17"/>
    <p:sldId id="273" r:id="rId18"/>
    <p:sldId id="274" r:id="rId19"/>
    <p:sldId id="275" r:id="rId20"/>
    <p:sldId id="280" r:id="rId21"/>
    <p:sldId id="276" r:id="rId22"/>
    <p:sldId id="281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4B46-468B-490C-AF6F-2C566EB20780}" type="datetimeFigureOut">
              <a:rPr lang="en-US" smtClean="0"/>
              <a:pPr/>
              <a:t>6/11/2020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4E92E-E9B4-4F84-A489-4C2272B6BEE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romatic_ortho_position" TargetMode="External"/><Relationship Id="rId3" Type="http://schemas.openxmlformats.org/officeDocument/2006/relationships/hyperlink" Target="https://en.wikipedia.org/wiki/Rearrangement_reaction" TargetMode="External"/><Relationship Id="rId7" Type="http://schemas.openxmlformats.org/officeDocument/2006/relationships/hyperlink" Target="https://en.wikipedia.org/wiki/Alkyl" TargetMode="External"/><Relationship Id="rId2" Type="http://schemas.openxmlformats.org/officeDocument/2006/relationships/hyperlink" Target="https://en.wikipedia.org/wiki/Charles_R._Haus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odium_amide" TargetMode="External"/><Relationship Id="rId11" Type="http://schemas.openxmlformats.org/officeDocument/2006/relationships/image" Target="../media/image1.jpeg"/><Relationship Id="rId5" Type="http://schemas.openxmlformats.org/officeDocument/2006/relationships/hyperlink" Target="https://en.wikipedia.org/wiki/Quaternary_ammonium_salt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en.wikipedia.org/wiki/Benzyl" TargetMode="External"/><Relationship Id="rId9" Type="http://schemas.openxmlformats.org/officeDocument/2006/relationships/hyperlink" Target="https://en.wikipedia.org/wiki/Dimethylbenzylamin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,3-sigmatropic_rearrangement" TargetMode="External"/><Relationship Id="rId2" Type="http://schemas.openxmlformats.org/officeDocument/2006/relationships/hyperlink" Target="https://en.wikipedia.org/wiki/Ylid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/index.php?title=Otto_Philipp_Fischer&amp;action=edit&amp;redlink=1" TargetMode="External"/><Relationship Id="rId13" Type="http://schemas.openxmlformats.org/officeDocument/2006/relationships/hyperlink" Target="https://en.wikipedia.org/wiki/Acid" TargetMode="External"/><Relationship Id="rId3" Type="http://schemas.openxmlformats.org/officeDocument/2006/relationships/hyperlink" Target="https://en.wikipedia.org/wiki/Aromatic" TargetMode="External"/><Relationship Id="rId7" Type="http://schemas.openxmlformats.org/officeDocument/2006/relationships/hyperlink" Target="https://en.wikipedia.org/wiki/Organic_reaction" TargetMode="External"/><Relationship Id="rId12" Type="http://schemas.openxmlformats.org/officeDocument/2006/relationships/hyperlink" Target="https://en.wikipedia.org/wiki/Chemical_yield" TargetMode="External"/><Relationship Id="rId2" Type="http://schemas.openxmlformats.org/officeDocument/2006/relationships/hyperlink" Target="https://en.wikipedia.org/wiki/Rearrangement_reaction" TargetMode="Externa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hyperlink" Target="https://en.wikipedia.org/wiki/Hydrochloric_acid" TargetMode="External"/><Relationship Id="rId5" Type="http://schemas.openxmlformats.org/officeDocument/2006/relationships/hyperlink" Target="https://en.wikipedia.org/wiki/Nitroso" TargetMode="External"/><Relationship Id="rId15" Type="http://schemas.openxmlformats.org/officeDocument/2006/relationships/hyperlink" Target="https://en.wikipedia.org/wiki/Intramolecular_reaction" TargetMode="External"/><Relationship Id="rId10" Type="http://schemas.openxmlformats.org/officeDocument/2006/relationships/hyperlink" Target="https://en.wikipedia.org/wiki/Aniline" TargetMode="External"/><Relationship Id="rId4" Type="http://schemas.openxmlformats.org/officeDocument/2006/relationships/hyperlink" Target="https://en.wikipedia.org/wiki/Nitrosamine" TargetMode="External"/><Relationship Id="rId9" Type="http://schemas.openxmlformats.org/officeDocument/2006/relationships/hyperlink" Target="https://en.wikipedia.org/wiki/Aromatic_para_substituent" TargetMode="External"/><Relationship Id="rId14" Type="http://schemas.openxmlformats.org/officeDocument/2006/relationships/hyperlink" Target="https://en.wikipedia.org/wiki/Reaction_mechanis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ucleophilic_substitution" TargetMode="External"/><Relationship Id="rId3" Type="http://schemas.openxmlformats.org/officeDocument/2006/relationships/hyperlink" Target="https://en.wikipedia.org/wiki/Aromatic" TargetMode="External"/><Relationship Id="rId7" Type="http://schemas.openxmlformats.org/officeDocument/2006/relationships/hyperlink" Target="https://en.wikipedia.org/wiki/Arene_compound" TargetMode="External"/><Relationship Id="rId12" Type="http://schemas.openxmlformats.org/officeDocument/2006/relationships/image" Target="../media/image1.jpeg"/><Relationship Id="rId2" Type="http://schemas.openxmlformats.org/officeDocument/2006/relationships/hyperlink" Target="https://en.wikipedia.org/wiki/Organic_reac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Azo_compound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en.wikipedia.org/wiki/Strong_acids" TargetMode="External"/><Relationship Id="rId10" Type="http://schemas.openxmlformats.org/officeDocument/2006/relationships/hyperlink" Target="https://en.wikipedia.org/wiki/Aromatic_para_position" TargetMode="External"/><Relationship Id="rId4" Type="http://schemas.openxmlformats.org/officeDocument/2006/relationships/hyperlink" Target="https://en.wikipedia.org/wiki/Sulfuric_acid" TargetMode="External"/><Relationship Id="rId9" Type="http://schemas.openxmlformats.org/officeDocument/2006/relationships/hyperlink" Target="https://en.wikipedia.org/wiki/Pheno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en.wikipedia.org/wiki/Phenylhydroxylamine" TargetMode="External"/><Relationship Id="rId7" Type="http://schemas.openxmlformats.org/officeDocument/2006/relationships/hyperlink" Target="https://en.wikipedia.org/wiki/Eugen_Bamberger" TargetMode="External"/><Relationship Id="rId2" Type="http://schemas.openxmlformats.org/officeDocument/2006/relationships/hyperlink" Target="https://en.wikipedia.org/wiki/Chemical_reac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Rearrangement_reaction" TargetMode="External"/><Relationship Id="rId5" Type="http://schemas.openxmlformats.org/officeDocument/2006/relationships/hyperlink" Target="https://en.wikipedia.org/wiki/Acid" TargetMode="External"/><Relationship Id="rId10" Type="http://schemas.openxmlformats.org/officeDocument/2006/relationships/hyperlink" Target="https://en.wikipedia.org/wiki/Water_(molecule)" TargetMode="External"/><Relationship Id="rId4" Type="http://schemas.openxmlformats.org/officeDocument/2006/relationships/hyperlink" Target="https://en.wikipedia.org/wiki/Aqueous" TargetMode="External"/><Relationship Id="rId9" Type="http://schemas.openxmlformats.org/officeDocument/2006/relationships/hyperlink" Target="https://en.wikipedia.org/wiki/Nitrenium_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2431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REARRANGEMENTS</a:t>
            </a:r>
          </a:p>
          <a:p>
            <a:pPr algn="ctr"/>
            <a:r>
              <a:rPr lang="en-US" sz="2400" b="1" dirty="0" smtClean="0"/>
              <a:t>SEMESTER – IV</a:t>
            </a:r>
          </a:p>
          <a:p>
            <a:pPr algn="ctr"/>
            <a:r>
              <a:rPr lang="en-US" sz="2400" b="1" dirty="0" smtClean="0"/>
              <a:t>CBCS SYSTEM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PRESENTED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BY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DR.MUMU CHAKRABORTY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ASSISTANT PROFESSOR</a:t>
            </a:r>
          </a:p>
          <a:p>
            <a:pPr algn="ctr"/>
            <a:r>
              <a:rPr lang="en-US" sz="2400" b="1" dirty="0" smtClean="0"/>
              <a:t>DEPARTMENT OF CHEMISTRY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GOVERNMENT GIRLS’ GENERAL DEGREE COLLEGE</a:t>
            </a:r>
          </a:p>
          <a:p>
            <a:pPr algn="ctr"/>
            <a:r>
              <a:rPr lang="en-US" sz="2400" b="1" dirty="0" smtClean="0"/>
              <a:t>7, MAYUR BHANJ ROAD</a:t>
            </a:r>
          </a:p>
          <a:p>
            <a:pPr algn="ctr"/>
            <a:r>
              <a:rPr lang="en-US" sz="2400" b="1" dirty="0" smtClean="0"/>
              <a:t>KOLKATA – 700023, WEST BENGAL, INDIA</a:t>
            </a:r>
            <a:endParaRPr lang="en-IN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80157"/>
            <a:ext cx="1342322" cy="1628453"/>
          </a:xfrm>
          <a:prstGeom prst="rect">
            <a:avLst/>
          </a:prstGeom>
        </p:spPr>
      </p:pic>
      <p:pic>
        <p:nvPicPr>
          <p:cNvPr id="4" name="Picture 4" descr="http://www.govtgirlsekbalpur.com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48" y="301105"/>
            <a:ext cx="1543719" cy="15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0587"/>
            <a:ext cx="9144000" cy="5608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 smtClean="0">
                <a:solidFill>
                  <a:srgbClr val="0070C0"/>
                </a:solidFill>
              </a:rPr>
              <a:t>Meerwein</a:t>
            </a:r>
            <a:r>
              <a:rPr lang="en-IN" sz="2400" b="1" dirty="0" smtClean="0">
                <a:solidFill>
                  <a:srgbClr val="0070C0"/>
                </a:solidFill>
              </a:rPr>
              <a:t> Reaction</a:t>
            </a:r>
            <a:endParaRPr lang="en-IN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941168"/>
            <a:ext cx="1342322" cy="16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2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62" y="2673821"/>
            <a:ext cx="8982075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80157"/>
            <a:ext cx="1342322" cy="1628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920" y="485056"/>
            <a:ext cx="655272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85056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err="1">
                <a:solidFill>
                  <a:srgbClr val="C00000"/>
                </a:solidFill>
              </a:rPr>
              <a:t>Japp-Klingemann</a:t>
            </a:r>
            <a:r>
              <a:rPr lang="en-IN" sz="3200" b="1" dirty="0">
                <a:solidFill>
                  <a:srgbClr val="C00000"/>
                </a:solidFill>
              </a:rPr>
              <a:t> Reaction: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312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8444"/>
            <a:ext cx="9144000" cy="4461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err="1" smtClean="0">
                <a:solidFill>
                  <a:srgbClr val="C00000"/>
                </a:solidFill>
              </a:rPr>
              <a:t>Japp-Klingemann</a:t>
            </a:r>
            <a:r>
              <a:rPr lang="en-IN" sz="2800" b="1" dirty="0" smtClean="0">
                <a:solidFill>
                  <a:srgbClr val="C00000"/>
                </a:solidFill>
              </a:rPr>
              <a:t> Reaction:</a:t>
            </a:r>
            <a:endParaRPr lang="en-I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26876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i="1" dirty="0">
                <a:solidFill>
                  <a:srgbClr val="C00000"/>
                </a:solidFill>
              </a:rPr>
              <a:t>Migration from nitrogen to ring carbon: </a:t>
            </a:r>
            <a:endParaRPr lang="en-IN" sz="3600" b="1" i="1" dirty="0" smtClean="0">
              <a:solidFill>
                <a:srgbClr val="C00000"/>
              </a:solidFill>
            </a:endParaRPr>
          </a:p>
          <a:p>
            <a:pPr algn="ctr"/>
            <a:endParaRPr lang="en-IN" sz="3600" b="1" i="1" dirty="0">
              <a:solidFill>
                <a:srgbClr val="C00000"/>
              </a:solidFill>
            </a:endParaRPr>
          </a:p>
          <a:p>
            <a:pPr algn="ctr"/>
            <a:r>
              <a:rPr lang="en-IN" sz="3600" b="1" i="1" dirty="0" smtClean="0">
                <a:solidFill>
                  <a:srgbClr val="C00000"/>
                </a:solidFill>
              </a:rPr>
              <a:t>Hofmann-</a:t>
            </a:r>
            <a:r>
              <a:rPr lang="en-IN" sz="3600" b="1" i="1" dirty="0" err="1" smtClean="0">
                <a:solidFill>
                  <a:srgbClr val="C00000"/>
                </a:solidFill>
              </a:rPr>
              <a:t>Martius</a:t>
            </a:r>
            <a:r>
              <a:rPr lang="en-IN" sz="3600" b="1" i="1" dirty="0" smtClean="0">
                <a:solidFill>
                  <a:srgbClr val="C00000"/>
                </a:solidFill>
              </a:rPr>
              <a:t> </a:t>
            </a:r>
            <a:r>
              <a:rPr lang="en-IN" sz="3600" b="1" i="1" dirty="0">
                <a:solidFill>
                  <a:srgbClr val="C00000"/>
                </a:solidFill>
              </a:rPr>
              <a:t>rearrangement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10" y="4653136"/>
            <a:ext cx="1342322" cy="16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14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" y="2144613"/>
            <a:ext cx="9010650" cy="3876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80157"/>
            <a:ext cx="1342322" cy="1628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Hofmann-</a:t>
            </a:r>
            <a:r>
              <a:rPr lang="en-IN" sz="2800" b="1" dirty="0" err="1">
                <a:solidFill>
                  <a:srgbClr val="C00000"/>
                </a:solidFill>
              </a:rPr>
              <a:t>Martius</a:t>
            </a:r>
            <a:r>
              <a:rPr lang="en-IN" sz="2800" b="1" dirty="0">
                <a:solidFill>
                  <a:srgbClr val="C00000"/>
                </a:solidFill>
              </a:rPr>
              <a:t> Rearrangement:</a:t>
            </a:r>
          </a:p>
        </p:txBody>
      </p:sp>
    </p:spTree>
    <p:extLst>
      <p:ext uri="{BB962C8B-B14F-4D97-AF65-F5344CB8AC3E}">
        <p14:creationId xmlns:p14="http://schemas.microsoft.com/office/powerpoint/2010/main" xmlns="" val="23417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9766"/>
            <a:ext cx="9144000" cy="449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Hofmann-</a:t>
            </a:r>
            <a:r>
              <a:rPr lang="en-IN" sz="2800" b="1" dirty="0" err="1" smtClean="0">
                <a:solidFill>
                  <a:srgbClr val="C00000"/>
                </a:solidFill>
              </a:rPr>
              <a:t>Martius</a:t>
            </a:r>
            <a:r>
              <a:rPr lang="en-IN" sz="2800" b="1" dirty="0" smtClean="0">
                <a:solidFill>
                  <a:srgbClr val="C00000"/>
                </a:solidFill>
              </a:rPr>
              <a:t> Rearrangement: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5013176"/>
            <a:ext cx="1342322" cy="16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3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873057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6135687"/>
            <a:ext cx="62653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Mechanism of Hofmann-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Martius</a:t>
            </a:r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Rearrangement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24944"/>
            <a:ext cx="1342322" cy="16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3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928670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                The </a:t>
            </a:r>
            <a:r>
              <a:rPr lang="en-IN" b="1" dirty="0" err="1" smtClean="0"/>
              <a:t>Sommelet</a:t>
            </a:r>
            <a:r>
              <a:rPr lang="en-IN" b="1" dirty="0" smtClean="0"/>
              <a:t>–Hauser rearrangement</a:t>
            </a:r>
            <a:r>
              <a:rPr lang="en-IN" dirty="0" smtClean="0"/>
              <a:t> (named after M. </a:t>
            </a:r>
            <a:r>
              <a:rPr lang="en-IN" dirty="0" err="1" smtClean="0"/>
              <a:t>Sommelet</a:t>
            </a:r>
            <a:r>
              <a:rPr lang="en-IN" dirty="0" smtClean="0"/>
              <a:t> and </a:t>
            </a:r>
            <a:r>
              <a:rPr lang="en-IN" dirty="0" smtClean="0">
                <a:hlinkClick r:id="rId2" tooltip="Charles R. Hauser"/>
              </a:rPr>
              <a:t>Charles R. Hauser</a:t>
            </a:r>
            <a:r>
              <a:rPr lang="en-IN" dirty="0" smtClean="0"/>
              <a:t>) is a </a:t>
            </a:r>
            <a:r>
              <a:rPr lang="en-IN" dirty="0" smtClean="0">
                <a:hlinkClick r:id="rId3" tooltip="Rearrangement reaction"/>
              </a:rPr>
              <a:t>rearrangement reaction</a:t>
            </a:r>
            <a:r>
              <a:rPr lang="en-IN" dirty="0" smtClean="0"/>
              <a:t> of certain </a:t>
            </a:r>
            <a:r>
              <a:rPr lang="en-IN" dirty="0" smtClean="0">
                <a:hlinkClick r:id="rId4" tooltip="Benzyl"/>
              </a:rPr>
              <a:t>benzyl</a:t>
            </a:r>
            <a:r>
              <a:rPr lang="en-IN" dirty="0" smtClean="0"/>
              <a:t> </a:t>
            </a:r>
            <a:r>
              <a:rPr lang="en-IN" dirty="0" smtClean="0">
                <a:hlinkClick r:id="rId5" tooltip="Quaternary ammonium salt"/>
              </a:rPr>
              <a:t>quaternary ammonium salts</a:t>
            </a:r>
            <a:r>
              <a:rPr lang="en-IN" dirty="0" smtClean="0"/>
              <a:t>.</a:t>
            </a:r>
            <a:r>
              <a:rPr lang="en-IN" baseline="30000" dirty="0" smtClean="0"/>
              <a:t> </a:t>
            </a:r>
            <a:r>
              <a:rPr lang="en-IN" dirty="0" smtClean="0"/>
              <a:t>The reagent is </a:t>
            </a:r>
            <a:r>
              <a:rPr lang="en-IN" dirty="0" smtClean="0">
                <a:hlinkClick r:id="rId6" tooltip="Sodium amide"/>
              </a:rPr>
              <a:t>sodium amide</a:t>
            </a:r>
            <a:r>
              <a:rPr lang="en-IN" dirty="0" smtClean="0"/>
              <a:t> or another alkali metal amide and the reaction product a </a:t>
            </a:r>
            <a:r>
              <a:rPr lang="en-IN" i="1" dirty="0" smtClean="0"/>
              <a:t>N</a:t>
            </a:r>
            <a:r>
              <a:rPr lang="en-IN" dirty="0" smtClean="0"/>
              <a:t>,</a:t>
            </a:r>
            <a:r>
              <a:rPr lang="en-IN" i="1" dirty="0" smtClean="0"/>
              <a:t>N</a:t>
            </a:r>
            <a:r>
              <a:rPr lang="en-IN" dirty="0" smtClean="0"/>
              <a:t>-</a:t>
            </a:r>
            <a:r>
              <a:rPr lang="en-IN" dirty="0" err="1" smtClean="0"/>
              <a:t>dialkylbenzylamine</a:t>
            </a:r>
            <a:r>
              <a:rPr lang="en-IN" dirty="0" smtClean="0"/>
              <a:t> with a new </a:t>
            </a:r>
            <a:r>
              <a:rPr lang="en-IN" dirty="0" smtClean="0">
                <a:hlinkClick r:id="rId7" tooltip="Alkyl"/>
              </a:rPr>
              <a:t>alkyl</a:t>
            </a:r>
            <a:r>
              <a:rPr lang="en-IN" dirty="0" smtClean="0"/>
              <a:t> group in the </a:t>
            </a:r>
            <a:r>
              <a:rPr lang="en-IN" dirty="0" smtClean="0">
                <a:hlinkClick r:id="rId8" tooltip="Aromatic ortho position"/>
              </a:rPr>
              <a:t>aromatic </a:t>
            </a:r>
            <a:r>
              <a:rPr lang="en-IN" dirty="0" err="1" smtClean="0">
                <a:hlinkClick r:id="rId8" tooltip="Aromatic ortho position"/>
              </a:rPr>
              <a:t>ortho</a:t>
            </a:r>
            <a:r>
              <a:rPr lang="en-IN" dirty="0" smtClean="0">
                <a:hlinkClick r:id="rId8" tooltip="Aromatic ortho position"/>
              </a:rPr>
              <a:t> position</a:t>
            </a:r>
            <a:r>
              <a:rPr lang="en-IN" dirty="0" smtClean="0"/>
              <a:t>. For example, </a:t>
            </a:r>
            <a:r>
              <a:rPr lang="en-IN" dirty="0" err="1" smtClean="0"/>
              <a:t>benzyltrimethylammonium</a:t>
            </a:r>
            <a:r>
              <a:rPr lang="en-IN" dirty="0" smtClean="0"/>
              <a:t> iodide, [(C</a:t>
            </a:r>
            <a:r>
              <a:rPr lang="en-IN" baseline="-25000" dirty="0" smtClean="0"/>
              <a:t>6</a:t>
            </a:r>
            <a:r>
              <a:rPr lang="en-IN" dirty="0" smtClean="0"/>
              <a:t>H</a:t>
            </a:r>
            <a:r>
              <a:rPr lang="en-IN" baseline="-25000" dirty="0" smtClean="0"/>
              <a:t>5</a:t>
            </a:r>
            <a:r>
              <a:rPr lang="en-IN" dirty="0" smtClean="0"/>
              <a:t>CH</a:t>
            </a:r>
            <a:r>
              <a:rPr lang="en-IN" baseline="-25000" dirty="0" smtClean="0"/>
              <a:t>2</a:t>
            </a:r>
            <a:r>
              <a:rPr lang="en-IN" dirty="0" smtClean="0"/>
              <a:t>)N(CH</a:t>
            </a:r>
            <a:r>
              <a:rPr lang="en-IN" baseline="-25000" dirty="0" smtClean="0"/>
              <a:t>3</a:t>
            </a:r>
            <a:r>
              <a:rPr lang="en-IN" dirty="0" smtClean="0"/>
              <a:t>)</a:t>
            </a:r>
            <a:r>
              <a:rPr lang="en-IN" baseline="-25000" dirty="0" smtClean="0"/>
              <a:t>3</a:t>
            </a:r>
            <a:r>
              <a:rPr lang="en-IN" dirty="0" smtClean="0"/>
              <a:t>]I, rearranges in the presence of </a:t>
            </a:r>
            <a:r>
              <a:rPr lang="en-IN" dirty="0" smtClean="0">
                <a:hlinkClick r:id="rId6" tooltip="Sodium amide"/>
              </a:rPr>
              <a:t>sodium amide</a:t>
            </a:r>
            <a:r>
              <a:rPr lang="en-IN" dirty="0" smtClean="0"/>
              <a:t> to yield the </a:t>
            </a:r>
            <a:r>
              <a:rPr lang="en-IN" i="1" dirty="0" smtClean="0"/>
              <a:t>o</a:t>
            </a:r>
            <a:r>
              <a:rPr lang="en-IN" dirty="0" smtClean="0"/>
              <a:t>-methyl derivative of </a:t>
            </a:r>
            <a:r>
              <a:rPr lang="en-IN" i="1" dirty="0" smtClean="0">
                <a:hlinkClick r:id="rId9" tooltip="Dimethylbenzylamine"/>
              </a:rPr>
              <a:t>N</a:t>
            </a:r>
            <a:r>
              <a:rPr lang="en-IN" dirty="0" smtClean="0">
                <a:hlinkClick r:id="rId9" tooltip="Dimethylbenzylamine"/>
              </a:rPr>
              <a:t>,</a:t>
            </a:r>
            <a:r>
              <a:rPr lang="en-IN" i="1" dirty="0" smtClean="0">
                <a:hlinkClick r:id="rId9" tooltip="Dimethylbenzylamine"/>
              </a:rPr>
              <a:t>N</a:t>
            </a:r>
            <a:r>
              <a:rPr lang="en-IN" dirty="0" smtClean="0">
                <a:hlinkClick r:id="rId9" tooltip="Dimethylbenzylamine"/>
              </a:rPr>
              <a:t>-</a:t>
            </a:r>
            <a:r>
              <a:rPr lang="en-IN" dirty="0" err="1" smtClean="0">
                <a:hlinkClick r:id="rId9" tooltip="Dimethylbenzylamine"/>
              </a:rPr>
              <a:t>dimethylbenzylamine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85728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Sommelet</a:t>
            </a:r>
            <a:r>
              <a:rPr lang="en-US" sz="2000" b="1" dirty="0" smtClean="0"/>
              <a:t>-Hauser Rearrangement:</a:t>
            </a:r>
            <a:endParaRPr lang="en-IN" sz="2000" b="1" dirty="0"/>
          </a:p>
        </p:txBody>
      </p:sp>
      <p:pic>
        <p:nvPicPr>
          <p:cNvPr id="19458" name="Picture 2" descr="C:\Users\Mumu\Desktop\SommeletHauserReactio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3357562"/>
            <a:ext cx="5286380" cy="280838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834" y="5000636"/>
            <a:ext cx="1342322" cy="16284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                    The </a:t>
            </a:r>
            <a:r>
              <a:rPr lang="en-IN" dirty="0" err="1" smtClean="0"/>
              <a:t>benzylic</a:t>
            </a:r>
            <a:r>
              <a:rPr lang="en-IN" dirty="0" smtClean="0"/>
              <a:t> </a:t>
            </a:r>
            <a:r>
              <a:rPr lang="en-IN" dirty="0" err="1" smtClean="0"/>
              <a:t>methylene</a:t>
            </a:r>
            <a:r>
              <a:rPr lang="en-IN" dirty="0" smtClean="0"/>
              <a:t> proton is acidic and </a:t>
            </a:r>
            <a:r>
              <a:rPr lang="en-IN" dirty="0" err="1" smtClean="0"/>
              <a:t>deprotonation</a:t>
            </a:r>
            <a:r>
              <a:rPr lang="en-IN" dirty="0" smtClean="0"/>
              <a:t> takes place to produce the </a:t>
            </a:r>
            <a:r>
              <a:rPr lang="en-IN" dirty="0" err="1" smtClean="0"/>
              <a:t>benzylic</a:t>
            </a:r>
            <a:r>
              <a:rPr lang="en-IN" dirty="0" smtClean="0"/>
              <a:t> </a:t>
            </a:r>
            <a:r>
              <a:rPr lang="en-IN" dirty="0" err="1" smtClean="0">
                <a:hlinkClick r:id="rId2" tooltip="Ylide"/>
              </a:rPr>
              <a:t>ylide</a:t>
            </a:r>
            <a:r>
              <a:rPr lang="en-IN" dirty="0" smtClean="0"/>
              <a:t> (</a:t>
            </a:r>
            <a:r>
              <a:rPr lang="en-IN" b="1" dirty="0" smtClean="0"/>
              <a:t>1</a:t>
            </a:r>
            <a:r>
              <a:rPr lang="en-IN" dirty="0" smtClean="0"/>
              <a:t>). This </a:t>
            </a:r>
            <a:r>
              <a:rPr lang="en-IN" dirty="0" err="1" smtClean="0"/>
              <a:t>ylide</a:t>
            </a:r>
            <a:r>
              <a:rPr lang="en-IN" dirty="0" smtClean="0"/>
              <a:t> is in equilibrium with a second </a:t>
            </a:r>
            <a:r>
              <a:rPr lang="en-IN" dirty="0" err="1" smtClean="0"/>
              <a:t>ylide</a:t>
            </a:r>
            <a:r>
              <a:rPr lang="en-IN" dirty="0" smtClean="0"/>
              <a:t> that is formed by </a:t>
            </a:r>
            <a:r>
              <a:rPr lang="en-IN" dirty="0" err="1" smtClean="0"/>
              <a:t>deprotonation</a:t>
            </a:r>
            <a:r>
              <a:rPr lang="en-IN" dirty="0" smtClean="0"/>
              <a:t> of one of the ammonium methyl groups (</a:t>
            </a:r>
            <a:r>
              <a:rPr lang="en-IN" b="1" dirty="0" smtClean="0"/>
              <a:t>2</a:t>
            </a:r>
            <a:r>
              <a:rPr lang="en-IN" dirty="0" smtClean="0"/>
              <a:t>). Though the second </a:t>
            </a:r>
            <a:r>
              <a:rPr lang="en-IN" dirty="0" err="1" smtClean="0"/>
              <a:t>ylide</a:t>
            </a:r>
            <a:r>
              <a:rPr lang="en-IN" dirty="0" smtClean="0"/>
              <a:t> is present in much smaller amounts, it undergoes a </a:t>
            </a:r>
            <a:r>
              <a:rPr lang="en-IN" dirty="0" smtClean="0">
                <a:hlinkClick r:id="rId3" tooltip="2,3-sigmatropic rearrangement"/>
              </a:rPr>
              <a:t>2,3-sigmatropic rearrangement</a:t>
            </a:r>
            <a:r>
              <a:rPr lang="en-IN" dirty="0" smtClean="0"/>
              <a:t> and subsequent aromatization to form the final product (</a:t>
            </a:r>
            <a:r>
              <a:rPr lang="en-IN" b="1" dirty="0" smtClean="0"/>
              <a:t>3</a:t>
            </a:r>
            <a:r>
              <a:rPr lang="en-IN" dirty="0" smtClean="0"/>
              <a:t>).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Mechanism:</a:t>
            </a:r>
            <a:endParaRPr lang="en-IN" b="1" dirty="0"/>
          </a:p>
        </p:txBody>
      </p:sp>
      <p:pic>
        <p:nvPicPr>
          <p:cNvPr id="20482" name="Picture 2" descr="C:\Users\Mumu\Desktop\Sommelet-Hauser_Rearrangement_Mechanis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22591"/>
            <a:ext cx="7929618" cy="442111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072074"/>
            <a:ext cx="1342322" cy="16284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 </a:t>
            </a:r>
            <a:r>
              <a:rPr lang="en-IN" b="1" dirty="0" smtClean="0"/>
              <a:t>Fischer–</a:t>
            </a:r>
            <a:r>
              <a:rPr lang="en-IN" b="1" dirty="0" err="1" smtClean="0"/>
              <a:t>Hepp</a:t>
            </a:r>
            <a:r>
              <a:rPr lang="en-IN" b="1" dirty="0" smtClean="0"/>
              <a:t> rearrangement</a:t>
            </a:r>
            <a:r>
              <a:rPr lang="en-IN" dirty="0" smtClean="0"/>
              <a:t> is a </a:t>
            </a:r>
            <a:r>
              <a:rPr lang="en-IN" dirty="0" smtClean="0">
                <a:hlinkClick r:id="rId2" tooltip="Rearrangement reaction"/>
              </a:rPr>
              <a:t>rearrangement reaction</a:t>
            </a:r>
            <a:r>
              <a:rPr lang="en-IN" dirty="0" smtClean="0"/>
              <a:t> in which an </a:t>
            </a:r>
            <a:r>
              <a:rPr lang="en-IN" dirty="0" smtClean="0">
                <a:hlinkClick r:id="rId3" tooltip="Aromatic"/>
              </a:rPr>
              <a:t>aromatic</a:t>
            </a:r>
            <a:r>
              <a:rPr lang="en-IN" dirty="0" smtClean="0"/>
              <a:t> N-</a:t>
            </a:r>
            <a:r>
              <a:rPr lang="en-IN" dirty="0" err="1" smtClean="0"/>
              <a:t>nitroso</a:t>
            </a:r>
            <a:r>
              <a:rPr lang="en-IN" dirty="0" smtClean="0"/>
              <a:t> or </a:t>
            </a:r>
            <a:r>
              <a:rPr lang="en-IN" dirty="0" smtClean="0">
                <a:hlinkClick r:id="rId4" tooltip="Nitrosamine"/>
              </a:rPr>
              <a:t>nitrosamine</a:t>
            </a:r>
            <a:r>
              <a:rPr lang="en-IN" dirty="0" smtClean="0"/>
              <a:t> converts to a carbon </a:t>
            </a:r>
            <a:r>
              <a:rPr lang="en-IN" dirty="0" err="1" smtClean="0">
                <a:hlinkClick r:id="rId5" tooltip="Nitroso"/>
              </a:rPr>
              <a:t>nitroso</a:t>
            </a:r>
            <a:r>
              <a:rPr lang="en-IN" dirty="0" smtClean="0"/>
              <a:t> compound.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52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Fischer-</a:t>
            </a:r>
            <a:r>
              <a:rPr lang="en-US" b="1" dirty="0" err="1" smtClean="0"/>
              <a:t>Hepp</a:t>
            </a:r>
            <a:r>
              <a:rPr lang="en-US" b="1" dirty="0" smtClean="0"/>
              <a:t> Rearrangement</a:t>
            </a:r>
            <a:endParaRPr lang="en-IN" b="1" dirty="0"/>
          </a:p>
        </p:txBody>
      </p:sp>
      <p:pic>
        <p:nvPicPr>
          <p:cNvPr id="21506" name="Picture 2" descr="C:\Users\Mumu\Desktop\Fischerhep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1785926"/>
            <a:ext cx="4797007" cy="18450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000504"/>
            <a:ext cx="8358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         This </a:t>
            </a:r>
            <a:r>
              <a:rPr lang="en-IN" dirty="0" smtClean="0">
                <a:hlinkClick r:id="rId7" tooltip="Organic reaction"/>
              </a:rPr>
              <a:t>organic reaction</a:t>
            </a:r>
            <a:r>
              <a:rPr lang="en-IN" dirty="0" smtClean="0"/>
              <a:t> was first described by the German chemist </a:t>
            </a:r>
            <a:r>
              <a:rPr lang="en-IN" dirty="0" smtClean="0">
                <a:hlinkClick r:id="rId8" tooltip="Otto Philipp Fischer (page does not exist)"/>
              </a:rPr>
              <a:t>Otto Philipp Fischer</a:t>
            </a:r>
            <a:r>
              <a:rPr lang="en-IN" dirty="0" smtClean="0"/>
              <a:t> (1852–1932 ) and Eduard </a:t>
            </a:r>
            <a:r>
              <a:rPr lang="en-IN" dirty="0" err="1" smtClean="0"/>
              <a:t>Hepp</a:t>
            </a:r>
            <a:r>
              <a:rPr lang="en-IN" dirty="0" smtClean="0"/>
              <a:t> (June 11, 1851 – June 18, 1917)  in 1886, and is of importance because </a:t>
            </a:r>
            <a:r>
              <a:rPr lang="en-IN" dirty="0" err="1" smtClean="0">
                <a:hlinkClick r:id="rId9" tooltip="Aromatic para substituent"/>
              </a:rPr>
              <a:t>para</a:t>
            </a:r>
            <a:r>
              <a:rPr lang="en-IN" dirty="0" smtClean="0"/>
              <a:t>-</a:t>
            </a:r>
            <a:r>
              <a:rPr lang="en-IN" dirty="0" smtClean="0">
                <a:hlinkClick r:id="rId5" tooltip="Nitroso"/>
              </a:rPr>
              <a:t>NO</a:t>
            </a:r>
            <a:r>
              <a:rPr lang="en-IN" dirty="0" smtClean="0"/>
              <a:t> secondary </a:t>
            </a:r>
            <a:r>
              <a:rPr lang="en-IN" dirty="0" smtClean="0">
                <a:hlinkClick r:id="rId10" tooltip="Aniline"/>
              </a:rPr>
              <a:t>anilines</a:t>
            </a:r>
            <a:r>
              <a:rPr lang="en-IN" dirty="0" smtClean="0"/>
              <a:t> cannot be prepared in a direct reaction.</a:t>
            </a:r>
          </a:p>
          <a:p>
            <a:pPr algn="just"/>
            <a:r>
              <a:rPr lang="en-IN" dirty="0" smtClean="0"/>
              <a:t>         The </a:t>
            </a:r>
            <a:r>
              <a:rPr lang="en-IN" dirty="0" smtClean="0">
                <a:hlinkClick r:id="rId2" tooltip="Rearrangement reaction"/>
              </a:rPr>
              <a:t>rearrangement reaction</a:t>
            </a:r>
            <a:r>
              <a:rPr lang="en-IN" dirty="0" smtClean="0"/>
              <a:t> takes place by reacting the </a:t>
            </a:r>
            <a:r>
              <a:rPr lang="en-IN" dirty="0" smtClean="0">
                <a:hlinkClick r:id="rId4" tooltip="Nitrosamine"/>
              </a:rPr>
              <a:t>nitrosamine</a:t>
            </a:r>
            <a:r>
              <a:rPr lang="en-IN" dirty="0" smtClean="0"/>
              <a:t> precursor with </a:t>
            </a:r>
            <a:r>
              <a:rPr lang="en-IN" dirty="0" smtClean="0">
                <a:hlinkClick r:id="rId11" tooltip="Hydrochloric acid"/>
              </a:rPr>
              <a:t>hydrochloric acid</a:t>
            </a:r>
            <a:r>
              <a:rPr lang="en-IN" dirty="0" smtClean="0"/>
              <a:t>. The </a:t>
            </a:r>
            <a:r>
              <a:rPr lang="en-IN" dirty="0" smtClean="0">
                <a:hlinkClick r:id="rId12" tooltip="Chemical yield"/>
              </a:rPr>
              <a:t>chemical yield</a:t>
            </a:r>
            <a:r>
              <a:rPr lang="en-IN" dirty="0" smtClean="0"/>
              <a:t> is generally good under these conditions, but often much poorer if a different </a:t>
            </a:r>
            <a:r>
              <a:rPr lang="en-IN" dirty="0" smtClean="0">
                <a:hlinkClick r:id="rId13" tooltip="Acid"/>
              </a:rPr>
              <a:t>acid</a:t>
            </a:r>
            <a:r>
              <a:rPr lang="en-IN" dirty="0" smtClean="0"/>
              <a:t> is used. The exact </a:t>
            </a:r>
            <a:r>
              <a:rPr lang="en-IN" dirty="0" smtClean="0">
                <a:hlinkClick r:id="rId14" tooltip="Reaction mechanism"/>
              </a:rPr>
              <a:t>reaction mechanism</a:t>
            </a:r>
            <a:r>
              <a:rPr lang="en-IN" dirty="0" smtClean="0"/>
              <a:t> is unknown but there is evidence suggesting an </a:t>
            </a:r>
            <a:r>
              <a:rPr lang="en-IN" dirty="0" err="1" smtClean="0">
                <a:hlinkClick r:id="rId15" tooltip="Intramolecular reaction"/>
              </a:rPr>
              <a:t>intramolecular</a:t>
            </a:r>
            <a:r>
              <a:rPr lang="en-IN" dirty="0" smtClean="0">
                <a:hlinkClick r:id="rId15" tooltip="Intramolecular reaction"/>
              </a:rPr>
              <a:t> reaction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1357298"/>
            <a:ext cx="1004348" cy="1218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428604"/>
            <a:ext cx="8572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Diazonium</a:t>
            </a:r>
            <a:r>
              <a:rPr lang="en-IN" b="1" dirty="0"/>
              <a:t> salts and their related compounds: reactions (with mechanism) involving</a:t>
            </a:r>
          </a:p>
          <a:p>
            <a:r>
              <a:rPr lang="en-IN" dirty="0"/>
              <a:t>replacement of </a:t>
            </a:r>
            <a:r>
              <a:rPr lang="en-IN" dirty="0" err="1"/>
              <a:t>diazo</a:t>
            </a:r>
            <a:r>
              <a:rPr lang="en-IN" dirty="0"/>
              <a:t> group; reactions: </a:t>
            </a:r>
            <a:r>
              <a:rPr lang="en-IN" dirty="0" err="1"/>
              <a:t>Gomberg</a:t>
            </a:r>
            <a:r>
              <a:rPr lang="en-IN" dirty="0"/>
              <a:t>, </a:t>
            </a:r>
            <a:r>
              <a:rPr lang="en-IN" dirty="0" err="1"/>
              <a:t>Meerwein</a:t>
            </a:r>
            <a:r>
              <a:rPr lang="en-IN" dirty="0"/>
              <a:t>, </a:t>
            </a:r>
            <a:r>
              <a:rPr lang="en-IN" dirty="0" err="1"/>
              <a:t>Japp-Klingermann</a:t>
            </a:r>
            <a:r>
              <a:rPr lang="en-IN" dirty="0"/>
              <a:t>.</a:t>
            </a:r>
          </a:p>
          <a:p>
            <a:r>
              <a:rPr lang="en-IN" b="1" dirty="0"/>
              <a:t>Rearrangements(14 Lectures)</a:t>
            </a:r>
          </a:p>
          <a:p>
            <a:r>
              <a:rPr lang="en-IN" i="1" dirty="0"/>
              <a:t>Mechanism with evidence and </a:t>
            </a:r>
            <a:r>
              <a:rPr lang="en-IN" i="1" dirty="0" err="1"/>
              <a:t>stereochemical</a:t>
            </a:r>
            <a:r>
              <a:rPr lang="en-IN" i="1" dirty="0"/>
              <a:t> features for the following:</a:t>
            </a:r>
          </a:p>
          <a:p>
            <a:r>
              <a:rPr lang="en-IN" i="1" dirty="0"/>
              <a:t>Rearrangement to electron-deficient carbon: Wagner-</a:t>
            </a:r>
            <a:r>
              <a:rPr lang="en-IN" i="1" dirty="0" err="1"/>
              <a:t>Meerwein</a:t>
            </a:r>
            <a:r>
              <a:rPr lang="en-IN" i="1" dirty="0"/>
              <a:t> rearrangement, </a:t>
            </a:r>
            <a:r>
              <a:rPr lang="en-IN" i="1" dirty="0" err="1"/>
              <a:t>pinacol</a:t>
            </a:r>
            <a:endParaRPr lang="en-IN" i="1" dirty="0"/>
          </a:p>
          <a:p>
            <a:r>
              <a:rPr lang="en-IN" dirty="0"/>
              <a:t>rearrangement, </a:t>
            </a:r>
            <a:r>
              <a:rPr lang="en-IN" dirty="0" err="1"/>
              <a:t>dienone</a:t>
            </a:r>
            <a:r>
              <a:rPr lang="en-IN" dirty="0"/>
              <a:t>-phenol; Wolff rearrangement in Arndt-</a:t>
            </a:r>
            <a:r>
              <a:rPr lang="en-IN" dirty="0" err="1"/>
              <a:t>Eistert</a:t>
            </a:r>
            <a:r>
              <a:rPr lang="en-IN" dirty="0"/>
              <a:t> synthesis, </a:t>
            </a:r>
            <a:r>
              <a:rPr lang="en-IN" dirty="0" err="1" smtClean="0"/>
              <a:t>benzil</a:t>
            </a:r>
            <a:r>
              <a:rPr lang="en-IN" dirty="0" smtClean="0"/>
              <a:t> </a:t>
            </a:r>
            <a:r>
              <a:rPr lang="en-IN" dirty="0" err="1" smtClean="0"/>
              <a:t>benzilic</a:t>
            </a:r>
            <a:r>
              <a:rPr lang="en-IN" dirty="0" smtClean="0"/>
              <a:t> acid </a:t>
            </a:r>
            <a:r>
              <a:rPr lang="en-IN" dirty="0"/>
              <a:t>rearrangement, </a:t>
            </a:r>
            <a:r>
              <a:rPr lang="en-IN" dirty="0" err="1"/>
              <a:t>Demjanov</a:t>
            </a:r>
            <a:r>
              <a:rPr lang="en-IN" dirty="0"/>
              <a:t> rearrangement, </a:t>
            </a:r>
            <a:r>
              <a:rPr lang="en-IN" dirty="0" err="1"/>
              <a:t>Tiffeneau–Demjanov</a:t>
            </a:r>
            <a:endParaRPr lang="en-IN" dirty="0"/>
          </a:p>
          <a:p>
            <a:r>
              <a:rPr lang="en-IN" dirty="0"/>
              <a:t>rearrangement.</a:t>
            </a:r>
          </a:p>
          <a:p>
            <a:r>
              <a:rPr lang="en-IN" i="1" dirty="0"/>
              <a:t>Rearrangement to electron-deficient nitrogen: rearrangements: Hofmann, </a:t>
            </a:r>
            <a:r>
              <a:rPr lang="en-IN" i="1" dirty="0" err="1"/>
              <a:t>Curtius</a:t>
            </a:r>
            <a:r>
              <a:rPr lang="en-IN" i="1" dirty="0"/>
              <a:t>,</a:t>
            </a:r>
          </a:p>
          <a:p>
            <a:r>
              <a:rPr lang="en-IN" dirty="0" err="1"/>
              <a:t>Lossen</a:t>
            </a:r>
            <a:r>
              <a:rPr lang="en-IN" dirty="0"/>
              <a:t>, Schmidt and Beckmann.</a:t>
            </a:r>
          </a:p>
          <a:p>
            <a:r>
              <a:rPr lang="en-IN" i="1" dirty="0"/>
              <a:t>Rearrangement to electron-deficient oxygen: Baeyer-</a:t>
            </a:r>
            <a:r>
              <a:rPr lang="en-IN" i="1" dirty="0" err="1"/>
              <a:t>Villiger</a:t>
            </a:r>
            <a:r>
              <a:rPr lang="en-IN" i="1" dirty="0"/>
              <a:t> oxidation, </a:t>
            </a:r>
            <a:r>
              <a:rPr lang="en-IN" i="1" dirty="0" err="1"/>
              <a:t>cumene</a:t>
            </a:r>
            <a:endParaRPr lang="en-IN" i="1" dirty="0"/>
          </a:p>
          <a:p>
            <a:r>
              <a:rPr lang="en-IN" dirty="0" err="1"/>
              <a:t>hydroperoxide</a:t>
            </a:r>
            <a:r>
              <a:rPr lang="en-IN" dirty="0"/>
              <a:t>-phenol rearrangement and Dakin reaction.</a:t>
            </a:r>
          </a:p>
          <a:p>
            <a:r>
              <a:rPr lang="en-IN" i="1" dirty="0"/>
              <a:t>Aromatic </a:t>
            </a:r>
            <a:r>
              <a:rPr lang="en-IN" i="1" dirty="0" err="1"/>
              <a:t>rearrangements:Migration</a:t>
            </a:r>
            <a:r>
              <a:rPr lang="en-IN" i="1" dirty="0"/>
              <a:t> from oxygen to ring carbon: Fries rearrangement</a:t>
            </a:r>
          </a:p>
          <a:p>
            <a:r>
              <a:rPr lang="en-IN" dirty="0"/>
              <a:t>and </a:t>
            </a:r>
            <a:r>
              <a:rPr lang="en-IN" dirty="0" err="1"/>
              <a:t>Claisen</a:t>
            </a:r>
            <a:r>
              <a:rPr lang="en-IN" dirty="0"/>
              <a:t> rearrangement.</a:t>
            </a:r>
          </a:p>
          <a:p>
            <a:r>
              <a:rPr lang="en-IN" i="1" dirty="0"/>
              <a:t>Migration from nitrogen to ring carbon: Hofmann-</a:t>
            </a:r>
            <a:r>
              <a:rPr lang="en-IN" i="1" dirty="0" err="1"/>
              <a:t>Martius</a:t>
            </a:r>
            <a:r>
              <a:rPr lang="en-IN" i="1" dirty="0"/>
              <a:t> rearrangement, </a:t>
            </a:r>
            <a:r>
              <a:rPr lang="en-IN" i="1" dirty="0" err="1"/>
              <a:t>Sommelet</a:t>
            </a:r>
            <a:endParaRPr lang="en-IN" i="1" dirty="0"/>
          </a:p>
          <a:p>
            <a:r>
              <a:rPr lang="en-IN" dirty="0"/>
              <a:t>Hauser rearrangement, Fischer-</a:t>
            </a:r>
            <a:r>
              <a:rPr lang="en-IN" dirty="0" err="1"/>
              <a:t>Hepp</a:t>
            </a:r>
            <a:r>
              <a:rPr lang="en-IN" dirty="0"/>
              <a:t> rearrangement, </a:t>
            </a:r>
            <a:r>
              <a:rPr lang="en-IN" i="1" dirty="0"/>
              <a:t>N-</a:t>
            </a:r>
            <a:r>
              <a:rPr lang="en-IN" i="1" dirty="0" err="1"/>
              <a:t>azo</a:t>
            </a:r>
            <a:r>
              <a:rPr lang="en-IN" i="1" dirty="0"/>
              <a:t> to C-</a:t>
            </a:r>
            <a:r>
              <a:rPr lang="en-IN" i="1" dirty="0" err="1"/>
              <a:t>azo</a:t>
            </a:r>
            <a:r>
              <a:rPr lang="en-IN" i="1" dirty="0"/>
              <a:t> rearrangement,</a:t>
            </a:r>
          </a:p>
          <a:p>
            <a:r>
              <a:rPr lang="en-IN" dirty="0"/>
              <a:t>Bamberger rearrangement, Orton rearrangement and </a:t>
            </a:r>
            <a:r>
              <a:rPr lang="en-IN" dirty="0" err="1"/>
              <a:t>benzidine</a:t>
            </a:r>
            <a:r>
              <a:rPr lang="en-IN" dirty="0"/>
              <a:t> rearrangement.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6710" y="5357826"/>
            <a:ext cx="985132" cy="1195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umu\Desktop\fischer-Hepp rearrangeme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929486" cy="4129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Mechanism of Fisher-</a:t>
            </a:r>
            <a:r>
              <a:rPr lang="en-US" sz="2400" b="1" dirty="0" err="1" smtClean="0"/>
              <a:t>Hepp</a:t>
            </a:r>
            <a:r>
              <a:rPr lang="en-US" sz="2400" b="1" dirty="0" smtClean="0"/>
              <a:t> </a:t>
            </a:r>
            <a:r>
              <a:rPr lang="en-US" sz="2400" b="1" dirty="0" smtClean="0"/>
              <a:t>R</a:t>
            </a:r>
            <a:r>
              <a:rPr lang="en-US" sz="2400" b="1" dirty="0" smtClean="0"/>
              <a:t>eaction: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5000636"/>
            <a:ext cx="1342322" cy="16284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N-</a:t>
            </a:r>
            <a:r>
              <a:rPr lang="en-US" sz="2400" b="1" dirty="0" err="1" smtClean="0">
                <a:solidFill>
                  <a:srgbClr val="C00000"/>
                </a:solidFill>
              </a:rPr>
              <a:t>azo</a:t>
            </a:r>
            <a:r>
              <a:rPr lang="en-US" sz="2400" b="1" dirty="0" smtClean="0">
                <a:solidFill>
                  <a:srgbClr val="C00000"/>
                </a:solidFill>
              </a:rPr>
              <a:t> to C-</a:t>
            </a:r>
            <a:r>
              <a:rPr lang="en-US" sz="2400" b="1" dirty="0" err="1" smtClean="0">
                <a:solidFill>
                  <a:srgbClr val="C00000"/>
                </a:solidFill>
              </a:rPr>
              <a:t>azo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Rearrangement</a:t>
            </a:r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0010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             The </a:t>
            </a:r>
            <a:r>
              <a:rPr lang="en-IN" dirty="0" smtClean="0"/>
              <a:t>Wallach rearrangement is an </a:t>
            </a:r>
            <a:r>
              <a:rPr lang="en-IN" dirty="0" smtClean="0">
                <a:hlinkClick r:id="rId2" tooltip="Organic reaction"/>
              </a:rPr>
              <a:t>organic reaction</a:t>
            </a:r>
            <a:r>
              <a:rPr lang="en-IN" dirty="0" smtClean="0"/>
              <a:t> converting an </a:t>
            </a:r>
            <a:r>
              <a:rPr lang="en-IN" dirty="0" smtClean="0">
                <a:hlinkClick r:id="rId3" tooltip="Aromatic"/>
              </a:rPr>
              <a:t>aromatic</a:t>
            </a:r>
            <a:r>
              <a:rPr lang="en-IN" dirty="0" smtClean="0"/>
              <a:t> </a:t>
            </a:r>
            <a:r>
              <a:rPr lang="en-IN" dirty="0" err="1" smtClean="0"/>
              <a:t>azoxy</a:t>
            </a:r>
            <a:r>
              <a:rPr lang="en-IN" dirty="0" smtClean="0"/>
              <a:t> compound with </a:t>
            </a:r>
            <a:r>
              <a:rPr lang="en-IN" dirty="0" err="1" smtClean="0">
                <a:hlinkClick r:id="rId4" tooltip="Sulfuric acid"/>
              </a:rPr>
              <a:t>sulfuric</a:t>
            </a:r>
            <a:r>
              <a:rPr lang="en-IN" dirty="0" smtClean="0">
                <a:hlinkClick r:id="rId4" tooltip="Sulfuric acid"/>
              </a:rPr>
              <a:t> acid</a:t>
            </a:r>
            <a:r>
              <a:rPr lang="en-IN" dirty="0" smtClean="0"/>
              <a:t> or other </a:t>
            </a:r>
            <a:r>
              <a:rPr lang="en-IN" dirty="0" smtClean="0">
                <a:hlinkClick r:id="rId5" tooltip="Strong acids"/>
              </a:rPr>
              <a:t>strong acids</a:t>
            </a:r>
            <a:r>
              <a:rPr lang="en-IN" dirty="0" smtClean="0"/>
              <a:t> to an </a:t>
            </a:r>
            <a:r>
              <a:rPr lang="en-IN" dirty="0" err="1" smtClean="0">
                <a:hlinkClick r:id="rId6" tooltip="Azo compound"/>
              </a:rPr>
              <a:t>azo</a:t>
            </a:r>
            <a:r>
              <a:rPr lang="en-IN" dirty="0" smtClean="0">
                <a:hlinkClick r:id="rId6" tooltip="Azo compound"/>
              </a:rPr>
              <a:t> compound</a:t>
            </a:r>
            <a:r>
              <a:rPr lang="en-IN" dirty="0" smtClean="0"/>
              <a:t> with one </a:t>
            </a:r>
            <a:r>
              <a:rPr lang="en-IN" dirty="0" err="1" smtClean="0">
                <a:hlinkClick r:id="rId7" tooltip="Arene compound"/>
              </a:rPr>
              <a:t>arene</a:t>
            </a:r>
            <a:r>
              <a:rPr lang="en-IN" dirty="0" smtClean="0"/>
              <a:t> ring </a:t>
            </a:r>
            <a:r>
              <a:rPr lang="en-IN" dirty="0" smtClean="0">
                <a:hlinkClick r:id="rId8" tooltip="Nucleophilic substitution"/>
              </a:rPr>
              <a:t>substituted</a:t>
            </a:r>
            <a:r>
              <a:rPr lang="en-IN" dirty="0" smtClean="0"/>
              <a:t> by a </a:t>
            </a:r>
            <a:r>
              <a:rPr lang="en-IN" dirty="0" smtClean="0">
                <a:hlinkClick r:id="rId9" tooltip="Phenol"/>
              </a:rPr>
              <a:t>hydroxyl</a:t>
            </a:r>
            <a:r>
              <a:rPr lang="en-IN" dirty="0" smtClean="0"/>
              <a:t> group in the </a:t>
            </a:r>
            <a:r>
              <a:rPr lang="en-IN" dirty="0" smtClean="0">
                <a:hlinkClick r:id="rId10" tooltip="Aromatic para position"/>
              </a:rPr>
              <a:t>aromatic </a:t>
            </a:r>
            <a:r>
              <a:rPr lang="en-IN" dirty="0" err="1" smtClean="0">
                <a:hlinkClick r:id="rId10" tooltip="Aromatic para position"/>
              </a:rPr>
              <a:t>para</a:t>
            </a:r>
            <a:r>
              <a:rPr lang="en-IN" dirty="0" smtClean="0">
                <a:hlinkClick r:id="rId10" tooltip="Aromatic para position"/>
              </a:rPr>
              <a:t> position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22529" name="Picture 1" descr="C:\Users\Mumu\Desktop\rearrangement\N-azo to C-az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3000372"/>
            <a:ext cx="8143900" cy="137428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834" y="5000636"/>
            <a:ext cx="1342322" cy="16284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Mumu\Desktop\rearrangement\N-azo to c-azo mechani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41256"/>
            <a:ext cx="8643998" cy="3730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Mechanism:</a:t>
            </a:r>
            <a:endParaRPr lang="en-IN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285728"/>
            <a:ext cx="1342322" cy="16284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85794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               The </a:t>
            </a:r>
            <a:r>
              <a:rPr lang="en-IN" b="1" dirty="0" smtClean="0"/>
              <a:t>Bamberger rearrangement</a:t>
            </a:r>
            <a:r>
              <a:rPr lang="en-IN" dirty="0" smtClean="0"/>
              <a:t> is the </a:t>
            </a:r>
            <a:r>
              <a:rPr lang="en-IN" u="sng" dirty="0" smtClean="0">
                <a:hlinkClick r:id="rId2"/>
              </a:rPr>
              <a:t>chemical reaction</a:t>
            </a:r>
            <a:r>
              <a:rPr lang="en-IN" dirty="0" smtClean="0"/>
              <a:t> of </a:t>
            </a:r>
            <a:r>
              <a:rPr lang="en-IN" dirty="0" err="1" smtClean="0">
                <a:hlinkClick r:id="rId3" tooltip="Phenylhydroxylamine"/>
              </a:rPr>
              <a:t>phenylhydroxylamines</a:t>
            </a:r>
            <a:r>
              <a:rPr lang="en-IN" dirty="0" smtClean="0"/>
              <a:t> with strong </a:t>
            </a:r>
            <a:r>
              <a:rPr lang="en-IN" dirty="0" smtClean="0">
                <a:hlinkClick r:id="rId4" tooltip="Aqueous"/>
              </a:rPr>
              <a:t>aqueous</a:t>
            </a:r>
            <a:r>
              <a:rPr lang="en-IN" dirty="0" smtClean="0"/>
              <a:t> </a:t>
            </a:r>
            <a:r>
              <a:rPr lang="en-IN" dirty="0" smtClean="0">
                <a:hlinkClick r:id="rId5" tooltip="Acid"/>
              </a:rPr>
              <a:t>acid</a:t>
            </a:r>
            <a:r>
              <a:rPr lang="en-IN" dirty="0" smtClean="0"/>
              <a:t>, which will </a:t>
            </a:r>
            <a:r>
              <a:rPr lang="en-IN" dirty="0" smtClean="0">
                <a:hlinkClick r:id="rId6" tooltip="Rearrangement reaction"/>
              </a:rPr>
              <a:t>rearrange</a:t>
            </a:r>
            <a:r>
              <a:rPr lang="en-IN" dirty="0" smtClean="0"/>
              <a:t> to give 4-aminophenols. It is named for the German chemist </a:t>
            </a:r>
            <a:r>
              <a:rPr lang="en-IN" dirty="0" err="1" smtClean="0">
                <a:hlinkClick r:id="rId7" tooltip="Eugen Bamberger"/>
              </a:rPr>
              <a:t>Eugen</a:t>
            </a:r>
            <a:r>
              <a:rPr lang="en-IN" dirty="0" smtClean="0">
                <a:hlinkClick r:id="rId7" tooltip="Eugen Bamberger"/>
              </a:rPr>
              <a:t> Bamberger</a:t>
            </a:r>
            <a:r>
              <a:rPr lang="en-IN" dirty="0" smtClean="0"/>
              <a:t> (1857–1932).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Bamberger Rearrangement:</a:t>
            </a:r>
            <a:endParaRPr lang="en-IN" b="1" u="sng" dirty="0"/>
          </a:p>
        </p:txBody>
      </p:sp>
      <p:pic>
        <p:nvPicPr>
          <p:cNvPr id="20482" name="Picture 2" descr="C:\Users\Mumu\Desktop\1280px-Bamberger_rearrangement_scheme.sv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2157634"/>
            <a:ext cx="6643702" cy="15571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929066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Mechanism:</a:t>
            </a:r>
          </a:p>
          <a:p>
            <a:r>
              <a:rPr lang="en-US" dirty="0" smtClean="0"/>
              <a:t>            </a:t>
            </a:r>
          </a:p>
          <a:p>
            <a:pPr algn="just"/>
            <a:r>
              <a:rPr lang="en-US" dirty="0" smtClean="0"/>
              <a:t>               </a:t>
            </a:r>
            <a:r>
              <a:rPr lang="en-IN" dirty="0" smtClean="0"/>
              <a:t>The mechanism of the Bamberger rearrangement proceeds from the </a:t>
            </a:r>
            <a:r>
              <a:rPr lang="en-IN" dirty="0" err="1" smtClean="0"/>
              <a:t>monoprotonation</a:t>
            </a:r>
            <a:r>
              <a:rPr lang="en-IN" dirty="0" smtClean="0"/>
              <a:t> of N-</a:t>
            </a:r>
            <a:r>
              <a:rPr lang="en-IN" dirty="0" err="1" smtClean="0"/>
              <a:t>phenylhydroxylamine</a:t>
            </a:r>
            <a:r>
              <a:rPr lang="en-IN" dirty="0" smtClean="0"/>
              <a:t> </a:t>
            </a:r>
            <a:r>
              <a:rPr lang="en-IN" b="1" dirty="0" smtClean="0"/>
              <a:t>1</a:t>
            </a:r>
            <a:r>
              <a:rPr lang="en-IN" dirty="0" smtClean="0"/>
              <a:t>. N-</a:t>
            </a:r>
            <a:r>
              <a:rPr lang="en-IN" dirty="0" err="1" smtClean="0"/>
              <a:t>protonation</a:t>
            </a:r>
            <a:r>
              <a:rPr lang="en-IN" dirty="0" smtClean="0"/>
              <a:t> </a:t>
            </a:r>
            <a:r>
              <a:rPr lang="en-IN" b="1" dirty="0" smtClean="0"/>
              <a:t>2</a:t>
            </a:r>
            <a:r>
              <a:rPr lang="en-IN" dirty="0" smtClean="0"/>
              <a:t> is </a:t>
            </a:r>
            <a:r>
              <a:rPr lang="en-IN" dirty="0" err="1" smtClean="0"/>
              <a:t>favored</a:t>
            </a:r>
            <a:r>
              <a:rPr lang="en-IN" dirty="0" smtClean="0"/>
              <a:t>, but unproductive. O-</a:t>
            </a:r>
            <a:r>
              <a:rPr lang="en-IN" dirty="0" err="1" smtClean="0"/>
              <a:t>protonation</a:t>
            </a:r>
            <a:r>
              <a:rPr lang="en-IN" dirty="0" smtClean="0"/>
              <a:t> </a:t>
            </a:r>
            <a:r>
              <a:rPr lang="en-IN" b="1" dirty="0" smtClean="0"/>
              <a:t>3</a:t>
            </a:r>
            <a:r>
              <a:rPr lang="en-IN" dirty="0" smtClean="0"/>
              <a:t> can form the </a:t>
            </a:r>
            <a:r>
              <a:rPr lang="en-IN" dirty="0" err="1" smtClean="0">
                <a:hlinkClick r:id="rId9" tooltip="Nitrenium ion"/>
              </a:rPr>
              <a:t>nitrenium</a:t>
            </a:r>
            <a:r>
              <a:rPr lang="en-IN" dirty="0" smtClean="0">
                <a:hlinkClick r:id="rId9" tooltip="Nitrenium ion"/>
              </a:rPr>
              <a:t> ion</a:t>
            </a:r>
            <a:r>
              <a:rPr lang="en-IN" dirty="0" smtClean="0"/>
              <a:t> </a:t>
            </a:r>
            <a:r>
              <a:rPr lang="en-IN" b="1" dirty="0" smtClean="0"/>
              <a:t>4</a:t>
            </a:r>
            <a:r>
              <a:rPr lang="en-IN" dirty="0" smtClean="0"/>
              <a:t>, which can react with </a:t>
            </a:r>
            <a:r>
              <a:rPr lang="en-IN" dirty="0" err="1" smtClean="0"/>
              <a:t>nucleophiles</a:t>
            </a:r>
            <a:r>
              <a:rPr lang="en-IN" dirty="0" smtClean="0"/>
              <a:t> (</a:t>
            </a:r>
            <a:r>
              <a:rPr lang="en-IN" dirty="0" smtClean="0">
                <a:hlinkClick r:id="rId10" tooltip="Water (molecule)"/>
              </a:rPr>
              <a:t>H</a:t>
            </a:r>
            <a:r>
              <a:rPr lang="en-IN" baseline="-25000" dirty="0" smtClean="0">
                <a:hlinkClick r:id="rId10" tooltip="Water (molecule)"/>
              </a:rPr>
              <a:t>2</a:t>
            </a:r>
            <a:r>
              <a:rPr lang="en-IN" dirty="0" smtClean="0">
                <a:hlinkClick r:id="rId10" tooltip="Water (molecule)"/>
              </a:rPr>
              <a:t>O</a:t>
            </a:r>
            <a:r>
              <a:rPr lang="en-IN" dirty="0" smtClean="0"/>
              <a:t>) to form the desired 4-aminophenol </a:t>
            </a:r>
            <a:r>
              <a:rPr lang="en-IN" b="1" dirty="0" smtClean="0"/>
              <a:t>5</a:t>
            </a:r>
            <a:r>
              <a:rPr lang="en-IN" dirty="0" smtClean="0"/>
              <a:t>.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umu\Desktop\800px-Bamberger_rearrangement_mechanism_v1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61937"/>
            <a:ext cx="7620000" cy="63341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2000240"/>
            <a:ext cx="1342322" cy="16284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Orton rearrangement</a:t>
            </a:r>
            <a:endParaRPr lang="en-I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714356"/>
            <a:ext cx="8572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                 This </a:t>
            </a:r>
            <a:r>
              <a:rPr lang="en-IN" dirty="0" smtClean="0"/>
              <a:t>reaction is the rearrangement of an </a:t>
            </a:r>
            <a:r>
              <a:rPr lang="en-IN" i="1" dirty="0" smtClean="0"/>
              <a:t>N </a:t>
            </a:r>
            <a:r>
              <a:rPr lang="en-IN" dirty="0" smtClean="0"/>
              <a:t>‐</a:t>
            </a:r>
            <a:r>
              <a:rPr lang="en-IN" dirty="0" err="1" smtClean="0"/>
              <a:t>chloro</a:t>
            </a:r>
            <a:r>
              <a:rPr lang="en-IN" dirty="0" smtClean="0"/>
              <a:t> </a:t>
            </a:r>
            <a:r>
              <a:rPr lang="en-IN" dirty="0" err="1" smtClean="0"/>
              <a:t>acyl</a:t>
            </a:r>
            <a:r>
              <a:rPr lang="en-IN" dirty="0" smtClean="0"/>
              <a:t> </a:t>
            </a:r>
            <a:r>
              <a:rPr lang="en-IN" dirty="0" err="1" smtClean="0"/>
              <a:t>anilide</a:t>
            </a:r>
            <a:r>
              <a:rPr lang="en-IN" dirty="0" smtClean="0"/>
              <a:t> into an </a:t>
            </a:r>
            <a:r>
              <a:rPr lang="en-IN" i="1" dirty="0" smtClean="0"/>
              <a:t>N </a:t>
            </a:r>
            <a:r>
              <a:rPr lang="en-IN" dirty="0" smtClean="0"/>
              <a:t>‐</a:t>
            </a:r>
            <a:r>
              <a:rPr lang="en-IN" dirty="0" err="1" smtClean="0"/>
              <a:t>acyl</a:t>
            </a:r>
            <a:r>
              <a:rPr lang="en-IN" dirty="0" smtClean="0"/>
              <a:t> </a:t>
            </a:r>
            <a:r>
              <a:rPr lang="en-IN" i="1" dirty="0" smtClean="0"/>
              <a:t>p </a:t>
            </a:r>
            <a:r>
              <a:rPr lang="en-IN" dirty="0" smtClean="0"/>
              <a:t>‐</a:t>
            </a:r>
            <a:r>
              <a:rPr lang="en-IN" dirty="0" err="1" smtClean="0"/>
              <a:t>chloroanilide</a:t>
            </a:r>
            <a:r>
              <a:rPr lang="en-IN" dirty="0" smtClean="0"/>
              <a:t> in the presence of an acid such as </a:t>
            </a:r>
            <a:r>
              <a:rPr lang="en-IN" dirty="0" err="1" smtClean="0"/>
              <a:t>HCl</a:t>
            </a:r>
            <a:r>
              <a:rPr lang="en-IN" dirty="0" smtClean="0"/>
              <a:t> and is generally known as the Orton rearrangement. This reaction proceed via a multistep processes and is promoted simultaneously by proton (i.e., H</a:t>
            </a:r>
            <a:r>
              <a:rPr lang="en-IN" baseline="30000" dirty="0" smtClean="0"/>
              <a:t>+</a:t>
            </a:r>
            <a:r>
              <a:rPr lang="en-IN" dirty="0" smtClean="0"/>
              <a:t>) and chloride. It has been found that both solvent composition and substrate influence this rearrangement. In addition, the Orton rearrangement can be triggered by a Lewis acid as well as by light. Furthermore, it has been reported that the chlorination of </a:t>
            </a:r>
            <a:r>
              <a:rPr lang="en-IN" dirty="0" err="1" smtClean="0"/>
              <a:t>acyl</a:t>
            </a:r>
            <a:r>
              <a:rPr lang="en-IN" dirty="0" smtClean="0"/>
              <a:t> </a:t>
            </a:r>
            <a:r>
              <a:rPr lang="en-IN" dirty="0" err="1" smtClean="0"/>
              <a:t>anilide</a:t>
            </a:r>
            <a:r>
              <a:rPr lang="en-IN" dirty="0" smtClean="0"/>
              <a:t> from chlorine can proceed by two paths and the </a:t>
            </a:r>
            <a:r>
              <a:rPr lang="en-IN" dirty="0" err="1" smtClean="0"/>
              <a:t>ortho</a:t>
            </a:r>
            <a:r>
              <a:rPr lang="en-IN" dirty="0" smtClean="0"/>
              <a:t>/</a:t>
            </a:r>
            <a:r>
              <a:rPr lang="en-IN" dirty="0" err="1" smtClean="0"/>
              <a:t>para</a:t>
            </a:r>
            <a:r>
              <a:rPr lang="en-IN" dirty="0" smtClean="0"/>
              <a:t> ratio of isomers increase when the solvent viscosity is increased. This reaction is useful for the preparation of </a:t>
            </a:r>
            <a:r>
              <a:rPr lang="en-IN" i="1" dirty="0" err="1" smtClean="0"/>
              <a:t>para</a:t>
            </a:r>
            <a:r>
              <a:rPr lang="en-IN" i="1" dirty="0" smtClean="0"/>
              <a:t> </a:t>
            </a:r>
            <a:r>
              <a:rPr lang="en-IN" dirty="0" smtClean="0"/>
              <a:t>‐halo </a:t>
            </a:r>
            <a:r>
              <a:rPr lang="en-IN" dirty="0" err="1" smtClean="0"/>
              <a:t>anilides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19458" name="Picture 2" descr="C:\Users\Mumu\Desktop\orton rearrangement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6129692" cy="243840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5072074"/>
            <a:ext cx="1342322" cy="1628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340768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i="1" dirty="0">
                <a:solidFill>
                  <a:srgbClr val="C00000"/>
                </a:solidFill>
              </a:rPr>
              <a:t>Rearrangement to electron-deficient carbon: </a:t>
            </a:r>
            <a:endParaRPr lang="en-IN" sz="3200" b="1" i="1" dirty="0" smtClean="0">
              <a:solidFill>
                <a:srgbClr val="C00000"/>
              </a:solidFill>
            </a:endParaRPr>
          </a:p>
          <a:p>
            <a:pPr algn="ctr"/>
            <a:endParaRPr lang="en-IN" sz="3200" b="1" i="1" dirty="0">
              <a:solidFill>
                <a:srgbClr val="C00000"/>
              </a:solidFill>
            </a:endParaRPr>
          </a:p>
          <a:p>
            <a:pPr algn="ctr"/>
            <a:r>
              <a:rPr lang="en-IN" sz="3200" b="1" dirty="0" smtClean="0">
                <a:solidFill>
                  <a:srgbClr val="C00000"/>
                </a:solidFill>
              </a:rPr>
              <a:t>1. </a:t>
            </a:r>
            <a:r>
              <a:rPr lang="en-IN" sz="3200" b="1" dirty="0" err="1" smtClean="0">
                <a:solidFill>
                  <a:srgbClr val="C00000"/>
                </a:solidFill>
              </a:rPr>
              <a:t>Demjanov</a:t>
            </a:r>
            <a:r>
              <a:rPr lang="en-IN" sz="3200" b="1" dirty="0" smtClean="0">
                <a:solidFill>
                  <a:srgbClr val="C00000"/>
                </a:solidFill>
              </a:rPr>
              <a:t> rearrangement </a:t>
            </a:r>
          </a:p>
          <a:p>
            <a:pPr algn="ctr"/>
            <a:r>
              <a:rPr lang="en-IN" sz="3200" b="1" dirty="0" smtClean="0">
                <a:solidFill>
                  <a:srgbClr val="C00000"/>
                </a:solidFill>
              </a:rPr>
              <a:t>2. </a:t>
            </a:r>
            <a:r>
              <a:rPr lang="en-IN" sz="3200" b="1" dirty="0" err="1" smtClean="0">
                <a:solidFill>
                  <a:srgbClr val="C00000"/>
                </a:solidFill>
              </a:rPr>
              <a:t>Tiffeneau</a:t>
            </a:r>
            <a:r>
              <a:rPr lang="en-IN" sz="3200" b="1" dirty="0" smtClean="0">
                <a:solidFill>
                  <a:srgbClr val="C00000"/>
                </a:solidFill>
              </a:rPr>
              <a:t>–</a:t>
            </a:r>
            <a:r>
              <a:rPr lang="en-IN" sz="3200" b="1" dirty="0" err="1" smtClean="0">
                <a:solidFill>
                  <a:srgbClr val="C00000"/>
                </a:solidFill>
              </a:rPr>
              <a:t>Demjanov</a:t>
            </a:r>
            <a:r>
              <a:rPr lang="en-IN" sz="3200" b="1" dirty="0" smtClean="0">
                <a:solidFill>
                  <a:srgbClr val="C00000"/>
                </a:solidFill>
              </a:rPr>
              <a:t> rearrangement</a:t>
            </a:r>
            <a:endParaRPr lang="en-IN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653136"/>
            <a:ext cx="1342322" cy="16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4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Demjanov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Rearrangement (</a:t>
            </a:r>
            <a:r>
              <a:rPr lang="en-IN" sz="2000" i="1" dirty="0" smtClean="0"/>
              <a:t>Rearrangement to electron-deficient carbon): 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71604" y="857232"/>
          <a:ext cx="6038850" cy="4052887"/>
        </p:xfrm>
        <a:graphic>
          <a:graphicData uri="http://schemas.openxmlformats.org/presentationml/2006/ole">
            <p:oleObj spid="_x0000_s1038" name="CS ChemDraw Drawing" r:id="rId3" imgW="6039356" imgH="4053462" progId="ChemDraw.Document.6.0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43042" y="5500702"/>
          <a:ext cx="5978525" cy="942975"/>
        </p:xfrm>
        <a:graphic>
          <a:graphicData uri="http://schemas.openxmlformats.org/presentationml/2006/ole">
            <p:oleObj spid="_x0000_s1039" name="CS ChemDraw Drawing" r:id="rId4" imgW="5978126" imgH="943043" progId="ChemDraw.Document.6.0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3286124"/>
            <a:ext cx="1342322" cy="162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71538" y="285728"/>
          <a:ext cx="7215238" cy="4143404"/>
        </p:xfrm>
        <a:graphic>
          <a:graphicData uri="http://schemas.openxmlformats.org/presentationml/2006/ole">
            <p:oleObj spid="_x0000_s16398" name="CS ChemDraw Drawing" r:id="rId3" imgW="6472280" imgH="3669489" progId="ChemDraw.Document.6.0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928662" y="4643446"/>
          <a:ext cx="7215238" cy="2000264"/>
        </p:xfrm>
        <a:graphic>
          <a:graphicData uri="http://schemas.openxmlformats.org/presentationml/2006/ole">
            <p:oleObj spid="_x0000_s16399" name="CS ChemDraw Drawing" r:id="rId4" imgW="6354675" imgH="1477794" progId="ChemDraw.Document.6.0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3286124"/>
            <a:ext cx="936494" cy="113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Tiffanaeu</a:t>
            </a:r>
            <a:r>
              <a:rPr lang="en-US" b="1" dirty="0" smtClean="0"/>
              <a:t> – </a:t>
            </a:r>
            <a:r>
              <a:rPr lang="en-US" b="1" dirty="0" err="1" smtClean="0"/>
              <a:t>Demjanov</a:t>
            </a:r>
            <a:r>
              <a:rPr lang="en-US" b="1" dirty="0" smtClean="0"/>
              <a:t> (</a:t>
            </a:r>
            <a:r>
              <a:rPr lang="en-IN" b="1" i="1" dirty="0" smtClean="0"/>
              <a:t>Rearrangement to electron-deficient carbon)</a:t>
            </a:r>
            <a:r>
              <a:rPr lang="en-US" b="1" dirty="0" smtClean="0"/>
              <a:t> :</a:t>
            </a:r>
            <a:endParaRPr lang="en-IN" b="1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357290" y="857232"/>
          <a:ext cx="6429419" cy="5589608"/>
        </p:xfrm>
        <a:graphic>
          <a:graphicData uri="http://schemas.openxmlformats.org/presentationml/2006/ole">
            <p:oleObj spid="_x0000_s17416" name="CS ChemDraw Drawing" r:id="rId3" imgW="5946028" imgH="5178357" progId="ChemDraw.Document.6.0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372" y="198265"/>
            <a:ext cx="1014269" cy="1230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4969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err="1">
                <a:solidFill>
                  <a:srgbClr val="C00000"/>
                </a:solidFill>
              </a:rPr>
              <a:t>Diazonium</a:t>
            </a:r>
            <a:r>
              <a:rPr lang="en-IN" sz="3200" b="1" dirty="0">
                <a:solidFill>
                  <a:srgbClr val="C00000"/>
                </a:solidFill>
              </a:rPr>
              <a:t> salts and their related compounds: reactions (with mechanism) involving</a:t>
            </a:r>
          </a:p>
          <a:p>
            <a:pPr algn="ctr"/>
            <a:r>
              <a:rPr lang="en-IN" sz="3200" b="1" dirty="0">
                <a:solidFill>
                  <a:srgbClr val="C00000"/>
                </a:solidFill>
              </a:rPr>
              <a:t>replacement of </a:t>
            </a:r>
            <a:r>
              <a:rPr lang="en-IN" sz="3200" b="1" dirty="0" err="1">
                <a:solidFill>
                  <a:srgbClr val="C00000"/>
                </a:solidFill>
              </a:rPr>
              <a:t>diazo</a:t>
            </a:r>
            <a:r>
              <a:rPr lang="en-IN" sz="3200" b="1" dirty="0">
                <a:solidFill>
                  <a:srgbClr val="C00000"/>
                </a:solidFill>
              </a:rPr>
              <a:t> group; reactions: </a:t>
            </a:r>
            <a:endParaRPr lang="en-IN" sz="3200" b="1" dirty="0" smtClean="0">
              <a:solidFill>
                <a:srgbClr val="C00000"/>
              </a:solidFill>
            </a:endParaRPr>
          </a:p>
          <a:p>
            <a:pPr algn="ctr"/>
            <a:endParaRPr lang="en-IN" sz="3200" dirty="0" smtClean="0">
              <a:solidFill>
                <a:srgbClr val="C00000"/>
              </a:solidFill>
            </a:endParaRPr>
          </a:p>
          <a:p>
            <a:pPr algn="ctr"/>
            <a:r>
              <a:rPr lang="en-IN" sz="3200" b="1" dirty="0" err="1" smtClean="0">
                <a:solidFill>
                  <a:srgbClr val="00B050"/>
                </a:solidFill>
              </a:rPr>
              <a:t>Gomberg</a:t>
            </a:r>
            <a:r>
              <a:rPr lang="en-IN" sz="3200" b="1" dirty="0">
                <a:solidFill>
                  <a:srgbClr val="00B050"/>
                </a:solidFill>
              </a:rPr>
              <a:t>, </a:t>
            </a:r>
            <a:r>
              <a:rPr lang="en-IN" sz="3200" b="1" dirty="0" err="1">
                <a:solidFill>
                  <a:srgbClr val="00B050"/>
                </a:solidFill>
              </a:rPr>
              <a:t>Meerwein</a:t>
            </a:r>
            <a:r>
              <a:rPr lang="en-IN" sz="3200" b="1" dirty="0">
                <a:solidFill>
                  <a:srgbClr val="00B050"/>
                </a:solidFill>
              </a:rPr>
              <a:t>, </a:t>
            </a:r>
            <a:r>
              <a:rPr lang="en-IN" sz="3200" b="1" dirty="0" err="1">
                <a:solidFill>
                  <a:srgbClr val="00B050"/>
                </a:solidFill>
              </a:rPr>
              <a:t>Japp-Klingermann</a:t>
            </a:r>
            <a:r>
              <a:rPr lang="en-IN" sz="3200" b="1" dirty="0">
                <a:solidFill>
                  <a:srgbClr val="00B050"/>
                </a:solidFill>
              </a:rPr>
              <a:t>.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869160"/>
            <a:ext cx="1342322" cy="162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err="1" smtClean="0">
                <a:solidFill>
                  <a:srgbClr val="C00000"/>
                </a:solidFill>
              </a:rPr>
              <a:t>Gomberg</a:t>
            </a:r>
            <a:r>
              <a:rPr lang="en-IN" sz="2800" b="1" dirty="0" smtClean="0">
                <a:solidFill>
                  <a:srgbClr val="C00000"/>
                </a:solidFill>
              </a:rPr>
              <a:t> Reaction: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83868"/>
            <a:ext cx="7724775" cy="155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04864"/>
            <a:ext cx="8020050" cy="3876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958" y="5157192"/>
            <a:ext cx="1058711" cy="12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59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" y="2333203"/>
            <a:ext cx="8915400" cy="4048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80157"/>
            <a:ext cx="1342322" cy="1628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err="1">
                <a:solidFill>
                  <a:srgbClr val="0070C0"/>
                </a:solidFill>
              </a:rPr>
              <a:t>Meerwein</a:t>
            </a:r>
            <a:r>
              <a:rPr lang="en-IN" sz="3200" b="1" dirty="0">
                <a:solidFill>
                  <a:srgbClr val="0070C0"/>
                </a:solidFill>
              </a:rPr>
              <a:t> Reaction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740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346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Mumu</dc:creator>
  <cp:lastModifiedBy>Mumu</cp:lastModifiedBy>
  <cp:revision>43</cp:revision>
  <dcterms:created xsi:type="dcterms:W3CDTF">2020-04-20T05:34:54Z</dcterms:created>
  <dcterms:modified xsi:type="dcterms:W3CDTF">2020-06-11T05:10:19Z</dcterms:modified>
</cp:coreProperties>
</file>